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78" r:id="rId3"/>
    <p:sldId id="279" r:id="rId4"/>
    <p:sldId id="283" r:id="rId5"/>
    <p:sldId id="284" r:id="rId6"/>
    <p:sldId id="282" r:id="rId7"/>
    <p:sldId id="288" r:id="rId8"/>
    <p:sldId id="285" r:id="rId9"/>
    <p:sldId id="275" r:id="rId10"/>
    <p:sldId id="281" r:id="rId11"/>
    <p:sldId id="277" r:id="rId12"/>
    <p:sldId id="258" r:id="rId13"/>
    <p:sldId id="265" r:id="rId14"/>
    <p:sldId id="263" r:id="rId15"/>
    <p:sldId id="274" r:id="rId16"/>
    <p:sldId id="264" r:id="rId17"/>
    <p:sldId id="266" r:id="rId18"/>
    <p:sldId id="273" r:id="rId19"/>
    <p:sldId id="261" r:id="rId20"/>
    <p:sldId id="287" r:id="rId21"/>
    <p:sldId id="268" r:id="rId22"/>
    <p:sldId id="269" r:id="rId23"/>
    <p:sldId id="272" r:id="rId24"/>
    <p:sldId id="262" r:id="rId25"/>
    <p:sldId id="270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3B3B"/>
    <a:srgbClr val="A33337"/>
    <a:srgbClr val="752728"/>
    <a:srgbClr val="9D3535"/>
    <a:srgbClr val="DD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5"/>
    <p:restoredTop sz="93074"/>
  </p:normalViewPr>
  <p:slideViewPr>
    <p:cSldViewPr snapToGrid="0" snapToObjects="1">
      <p:cViewPr>
        <p:scale>
          <a:sx n="139" d="100"/>
          <a:sy n="139" d="100"/>
        </p:scale>
        <p:origin x="6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88DD5-6AE6-B842-9FCB-6604E223CBB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EF9F9-A547-7F45-B829-AB347926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2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everyone, thank </a:t>
            </a:r>
            <a:r>
              <a:rPr lang="en-US" dirty="0" err="1"/>
              <a:t>nsf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21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Maglimit</a:t>
            </a:r>
            <a:r>
              <a:rPr lang="en-US" dirty="0"/>
              <a:t>, Branch and </a:t>
            </a:r>
            <a:r>
              <a:rPr lang="en-US" dirty="0" err="1"/>
              <a:t>semimaj</a:t>
            </a:r>
            <a:r>
              <a:rPr lang="en-US" dirty="0"/>
              <a:t> axis Limit – FINAL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34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point plot of small radius, vector point plot of large radius</a:t>
            </a:r>
          </a:p>
          <a:p>
            <a:endParaRPr lang="en-US" dirty="0"/>
          </a:p>
          <a:p>
            <a:r>
              <a:rPr lang="en-US" dirty="0"/>
              <a:t>Large radius includes more stars, but has less accurate prediction of accuracy of proper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71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44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ocean comp, correctly explain all types of warping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7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Mice Galaxies – note large tidal tail in upper right</a:t>
            </a:r>
          </a:p>
          <a:p>
            <a:endParaRPr lang="en-US" dirty="0"/>
          </a:p>
          <a:p>
            <a:r>
              <a:rPr lang="en-US" dirty="0"/>
              <a:t>combined size of cores - 380 </a:t>
            </a:r>
            <a:r>
              <a:rPr lang="en-US" dirty="0" err="1"/>
              <a:t>kly</a:t>
            </a:r>
            <a:endParaRPr lang="en-US" dirty="0"/>
          </a:p>
          <a:p>
            <a:r>
              <a:rPr lang="en-US" dirty="0"/>
              <a:t>with tail - 760 </a:t>
            </a:r>
            <a:r>
              <a:rPr lang="en-US" dirty="0" err="1"/>
              <a:t>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0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8 </a:t>
            </a:r>
            <a:r>
              <a:rPr lang="en-US" dirty="0" err="1"/>
              <a:t>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18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South America’s VLT panorama with the LMC and SMC shown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84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Carina - ah beautiful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47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Launched from French Guiana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8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Gaia team BP-RP and my BP-RP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48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 bounds, Sigma Cut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EF9F9-A547-7F45-B829-AB34792684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9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221D-7D68-2649-863A-869D5B98F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0F234-60DE-144F-980E-612CDC1FB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1AD8A-B371-7B43-899B-44B9D8AE6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1AB642D2-99E5-EC48-8F37-C29A9654B796}" type="datetime2">
              <a:rPr lang="en-US" smtClean="0"/>
              <a:pPr/>
              <a:t>Thursday, September 20,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56A3F-41C3-3C42-82B2-7FC191706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01D2E-DE32-5A45-B383-03EC515A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F0145F5F-C31C-0749-939B-49D9BAE2B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92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02F5-35F7-D943-94D2-AAB4B9E5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3E593-82D8-6441-A288-26AB2BFA8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BE4AD-0056-AD4D-9693-59BC3F79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614-AE8C-EF43-9CBE-7B05B4E109FE}" type="datetime2">
              <a:rPr lang="en-US" smtClean="0"/>
              <a:t>Thursday, September 20,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29C61-2608-B741-9D72-B4479E9E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DD176-C90C-3445-B682-5F872C02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7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F9C23-8973-0F45-958A-8CBAA4A16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7C4AD-CFC6-724D-8466-E4A98E3C4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7A1EB-0061-E341-AFD5-4D531286D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1137C6E8-E30B-CB46-8C69-C04D48359CF1}" type="datetime2">
              <a:rPr lang="en-US" smtClean="0"/>
              <a:pPr/>
              <a:t>Thursday, September 20,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FA45-AB14-8C4B-996C-0797473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35145-0142-F646-9DCB-A3478CA9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F0145F5F-C31C-0749-939B-49D9BAE2B8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5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BF1A-253D-3041-8E9A-B5EAE557B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069"/>
            <a:ext cx="10515600" cy="11406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B6C68-EF62-CA40-8408-75CEC0F7B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44A9F-14FF-7F4D-848A-26A1CB794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D17C7041-B57C-2B48-AECC-1AFEC6B12745}" type="datetime2">
              <a:rPr lang="en-US" smtClean="0"/>
              <a:pPr/>
              <a:t>Thursday, September 20,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5D02D-2FD4-A34A-8920-9C206FDD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E235C-C277-8A4D-8610-774271D2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F0145F5F-C31C-0749-939B-49D9BAE2B8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2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A433-3EED-9A43-B352-932EB04D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F1B1A-4A32-4F47-A738-4FB29A696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11820-35BF-9745-A243-BF152C8B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1A9A55BA-BE4B-3747-8AB2-36E154819DDC}" type="datetime2">
              <a:rPr lang="en-US" smtClean="0"/>
              <a:pPr/>
              <a:t>Thursday, September 20,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7E4C5-8741-0546-8207-2FD754C0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BF802-EDE0-C044-BE3E-9EEF9C38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F0145F5F-C31C-0749-939B-49D9BAE2B8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3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F05F-3AD9-FD4F-ADC4-B9797166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6161-8CFB-D548-B52C-CF64272B0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D55C6-34FF-9D4C-9205-A43BDCD99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FC05B-EF95-1F47-9119-24F4DCEB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64FCA01D-2557-0A40-89C9-05264F22E04C}" type="datetime2">
              <a:rPr lang="en-US" smtClean="0"/>
              <a:pPr/>
              <a:t>Thursday, September 20,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06EF1-39C4-D246-A58C-5D734917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AF47F-6DEC-5940-A3D4-006FA8B7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F0145F5F-C31C-0749-939B-49D9BAE2B8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6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14093-8E23-F74D-8751-3E5F1F11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42260"/>
            <a:ext cx="10515600" cy="11484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D88FC-7078-4A4E-AA16-C2218E60E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DF79C-BFCF-9D40-8E41-45598CB28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CF1515-3AC3-6E4C-A484-352B6B553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80B24B-4054-B747-9846-B00A0296B3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BD9CE8-D6BA-8840-80F4-256BD02A6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3B710A69-FEAA-3346-851E-871E7A40238F}" type="datetime2">
              <a:rPr lang="en-US" smtClean="0"/>
              <a:pPr/>
              <a:t>Thursday, September 20, 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AF4D7-7A94-D446-AB23-F83B027E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FA51D-DD20-974F-A157-3E327CDA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F0145F5F-C31C-0749-939B-49D9BAE2B8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78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3890E-9028-0A48-8AD5-45AF2672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E2478-C1AC-A440-8FE2-B00FF4D1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DC3F3BF5-8231-B940-85EA-C12434570943}" type="datetime2">
              <a:rPr lang="en-US" smtClean="0"/>
              <a:pPr/>
              <a:t>Thursday, September 20, 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7747D-8DAB-7842-8D69-32C5C6A1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4F783-3E00-014E-B389-0781EFB7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F0145F5F-C31C-0749-939B-49D9BAE2B8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8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7F85E0-C356-2F41-A152-8AE85F10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1524EF23-4375-A147-ACF0-CFFA998B2944}" type="datetime2">
              <a:rPr lang="en-US" smtClean="0"/>
              <a:pPr/>
              <a:t>Thursday, September 20, 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F1D23-A51A-2E44-AD12-DC5A3DF3C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8A534-1463-C445-B11E-DC8AB55B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73B3B"/>
                </a:solidFill>
              </a:defRPr>
            </a:lvl1pPr>
          </a:lstStyle>
          <a:p>
            <a:fld id="{F0145F5F-C31C-0749-939B-49D9BAE2B8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7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0C31-089E-B549-89C1-90FC47E2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42260"/>
            <a:ext cx="3932237" cy="15151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E9233-CB2C-1A49-84F8-18EFCA52C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17D0E-9B78-A749-97EB-71720F44D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E8731-7418-D040-B297-02892AEF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6BC0-1CFE-9145-972A-57ECE2909D5D}" type="datetime2">
              <a:rPr lang="en-US" smtClean="0"/>
              <a:t>Thursday, September 20,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B66EF-C2DA-174F-89AE-5D3368B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4320D-C76D-154B-9578-A1CCC4E6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145F5F-C31C-0749-939B-49D9BAE2B8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64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F8E-4025-5849-A48F-9B2DB62F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2892"/>
            <a:ext cx="3932237" cy="150450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59D93-F886-854D-853E-5F74DD2D4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12C3C-4228-8545-BE8A-70704791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EB3F4-941A-AA4D-B757-695037A5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B485-ED33-574C-9434-97C8E62BBED3}" type="datetime2">
              <a:rPr lang="en-US" smtClean="0"/>
              <a:t>Thursday, September 20, 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9150B-28CF-F84D-B338-E649EB8B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CAD0E-34F1-5749-8CA9-025057C4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06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bg1"/>
            </a:gs>
            <a:gs pos="8000">
              <a:srgbClr val="A33337"/>
            </a:gs>
            <a:gs pos="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E4288-0704-E142-9F99-541E896F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011"/>
            <a:ext cx="10515600" cy="1146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7F8C7-3E1B-6344-89E2-CE9CE785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81EFB-4251-6347-BA00-D94D472DE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973B3B"/>
                </a:solidFill>
                <a:latin typeface="Times" pitchFamily="2" charset="0"/>
              </a:defRPr>
            </a:lvl1pPr>
          </a:lstStyle>
          <a:p>
            <a:fld id="{D825DC78-BA3D-D649-A022-B4CA4BD1D58A}" type="datetime2">
              <a:rPr lang="en-US" smtClean="0"/>
              <a:pPr/>
              <a:t>Thursday, September 20,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5DEA6-18EB-0A47-8F02-3B3B03FAF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73B3B"/>
                </a:solidFill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81AE-5904-EB49-8D1B-C6B958EBC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73B3B"/>
                </a:solidFill>
                <a:latin typeface="Times" pitchFamily="2" charset="0"/>
              </a:defRPr>
            </a:lvl1pPr>
          </a:lstStyle>
          <a:p>
            <a:fld id="{F0145F5F-C31C-0749-939B-49D9BAE2B86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A3B512-FFF6-2C4C-B908-A9ED3AA4270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8200" y="6311899"/>
            <a:ext cx="544011" cy="5440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D1F412-EBAF-904B-875B-DD481DF3096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82211" y="6311898"/>
            <a:ext cx="544011" cy="544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7F5C6C-12A0-5A4D-8DB5-B71A9EA001F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21593" y="6307269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3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Time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Time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Time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Time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Time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Time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.org/" TargetMode="External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sa.int/spaceinimages/Images/2018/04/Gaia_s_new_map_of_star_densit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31D7-5392-A24D-8903-1EE4F6B8C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1333" y="884903"/>
            <a:ext cx="7789334" cy="3293200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Times" pitchFamily="2" charset="0"/>
              </a:rPr>
              <a:t>A Search for Tidal Tails in Carina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B65A4-FCAE-6F4F-9A66-E8A7FD942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8104"/>
            <a:ext cx="9144000" cy="1079695"/>
          </a:xfrm>
        </p:spPr>
        <p:txBody>
          <a:bodyPr anchor="ctr"/>
          <a:lstStyle/>
          <a:p>
            <a:r>
              <a:rPr lang="en-US" dirty="0"/>
              <a:t>Sean MacBride</a:t>
            </a:r>
            <a:r>
              <a:rPr lang="en-US" baseline="30000" dirty="0"/>
              <a:t>1</a:t>
            </a:r>
            <a:r>
              <a:rPr lang="en-US" dirty="0"/>
              <a:t>, Carlton Pryor</a:t>
            </a:r>
            <a:r>
              <a:rPr lang="en-US" baseline="30000" dirty="0"/>
              <a:t>2</a:t>
            </a:r>
            <a:endParaRPr lang="en-US" dirty="0">
              <a:solidFill>
                <a:schemeClr val="bg1"/>
              </a:solidFill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06755-7107-DF45-AECA-4BD5B942527F}"/>
              </a:ext>
            </a:extLst>
          </p:cNvPr>
          <p:cNvSpPr txBox="1"/>
          <p:nvPr/>
        </p:nvSpPr>
        <p:spPr>
          <a:xfrm>
            <a:off x="4148328" y="5456583"/>
            <a:ext cx="389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1 – Wheaton College, Massachusetts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2 – Rutgers University, New Brunswick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0E551-7E78-184C-9797-E4CB06543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324" y="4387352"/>
            <a:ext cx="3713676" cy="19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3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AB2FD0-A912-D446-B234-48081923A704}"/>
              </a:ext>
            </a:extLst>
          </p:cNvPr>
          <p:cNvSpPr/>
          <p:nvPr/>
        </p:nvSpPr>
        <p:spPr>
          <a:xfrm>
            <a:off x="0" y="0"/>
            <a:ext cx="12192000" cy="630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550C9-3D60-484B-93B8-6945529A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72ECC-9144-DD46-BE96-C42A2B7B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70" y="372182"/>
            <a:ext cx="11270448" cy="53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43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114CF9-295E-BE47-B481-9988B0F7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74210-A3DD-3247-9242-D97266B4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222"/>
            <a:ext cx="12192000" cy="609600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AAB87A-1936-0441-9CD9-9667827D18D7}"/>
              </a:ext>
            </a:extLst>
          </p:cNvPr>
          <p:cNvSpPr/>
          <p:nvPr/>
        </p:nvSpPr>
        <p:spPr>
          <a:xfrm>
            <a:off x="1" y="0"/>
            <a:ext cx="12192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2A2F779C-2874-3E46-B9F5-FCAE30033700}"/>
              </a:ext>
            </a:extLst>
          </p:cNvPr>
          <p:cNvSpPr/>
          <p:nvPr/>
        </p:nvSpPr>
        <p:spPr>
          <a:xfrm>
            <a:off x="9188450" y="3181350"/>
            <a:ext cx="793750" cy="971550"/>
          </a:xfrm>
          <a:prstGeom prst="donut">
            <a:avLst>
              <a:gd name="adj" fmla="val 657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35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7291-4559-3442-9B72-56CD9A58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A8AF-F6A0-B947-A982-D86A2C3E4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18177" cy="44862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Gaia DR-2 provides data on 1.6 billion stars (Gaia Collaboration 2018a)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Includes proper motion and parallax</a:t>
            </a:r>
          </a:p>
          <a:p>
            <a:pPr>
              <a:lnSpc>
                <a:spcPct val="150000"/>
              </a:lnSpc>
            </a:pPr>
            <a:r>
              <a:rPr lang="en-US" dirty="0"/>
              <a:t>Dwarf satellite galaxies are remnants from Milky Way formation</a:t>
            </a:r>
          </a:p>
          <a:p>
            <a:pPr>
              <a:lnSpc>
                <a:spcPct val="150000"/>
              </a:lnSpc>
            </a:pPr>
            <a:r>
              <a:rPr lang="en-US" dirty="0"/>
              <a:t>Carina member stars indicate it was once more massive</a:t>
            </a:r>
          </a:p>
          <a:p>
            <a:pPr>
              <a:lnSpc>
                <a:spcPct val="150000"/>
              </a:lnSpc>
            </a:pPr>
            <a:r>
              <a:rPr lang="en-US" dirty="0"/>
              <a:t>Tidal tails could provide clues to history of Carina</a:t>
            </a:r>
          </a:p>
          <a:p>
            <a:pPr>
              <a:lnSpc>
                <a:spcPct val="150000"/>
              </a:lnSpc>
            </a:pPr>
            <a:r>
              <a:rPr lang="en-US" dirty="0"/>
              <a:t>Using Gaia data, we searched for low-surface-density tidal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32302-7251-3045-B5D2-066E2605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98BF-3250-1B42-9878-3BDCBE4D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F22190-52DA-4B4D-85EE-D20FC619DE6D}"/>
              </a:ext>
            </a:extLst>
          </p:cNvPr>
          <p:cNvSpPr/>
          <p:nvPr/>
        </p:nvSpPr>
        <p:spPr>
          <a:xfrm>
            <a:off x="4953000" y="1967345"/>
            <a:ext cx="2286000" cy="960582"/>
          </a:xfrm>
          <a:prstGeom prst="roundRect">
            <a:avLst/>
          </a:prstGeom>
          <a:solidFill>
            <a:srgbClr val="A333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" pitchFamily="2" charset="0"/>
              </a:rPr>
              <a:t>Magnitude Limit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A1C8A5-E86A-274E-83F8-3C80D0E2C373}"/>
              </a:ext>
            </a:extLst>
          </p:cNvPr>
          <p:cNvSpPr/>
          <p:nvPr/>
        </p:nvSpPr>
        <p:spPr>
          <a:xfrm>
            <a:off x="9067800" y="1967345"/>
            <a:ext cx="2286000" cy="960582"/>
          </a:xfrm>
          <a:prstGeom prst="roundRect">
            <a:avLst/>
          </a:prstGeom>
          <a:solidFill>
            <a:srgbClr val="A333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" pitchFamily="2" charset="0"/>
              </a:rPr>
              <a:t>Semimajor Axis Selection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586624-EB95-9B4C-923F-94EA1DB1332F}"/>
              </a:ext>
            </a:extLst>
          </p:cNvPr>
          <p:cNvSpPr/>
          <p:nvPr/>
        </p:nvSpPr>
        <p:spPr>
          <a:xfrm>
            <a:off x="7239000" y="4842894"/>
            <a:ext cx="1828800" cy="960582"/>
          </a:xfrm>
          <a:prstGeom prst="roundRect">
            <a:avLst/>
          </a:prstGeom>
          <a:solidFill>
            <a:srgbClr val="A333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" pitchFamily="2" charset="0"/>
              </a:rPr>
              <a:t>Photometric Selection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D8CCB-71F0-6E44-AE8D-485F37DB82CE}"/>
              </a:ext>
            </a:extLst>
          </p:cNvPr>
          <p:cNvSpPr/>
          <p:nvPr/>
        </p:nvSpPr>
        <p:spPr>
          <a:xfrm>
            <a:off x="3057236" y="4842894"/>
            <a:ext cx="1895764" cy="960582"/>
          </a:xfrm>
          <a:prstGeom prst="roundRect">
            <a:avLst/>
          </a:prstGeom>
          <a:solidFill>
            <a:srgbClr val="A333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" pitchFamily="2" charset="0"/>
              </a:rPr>
              <a:t>Proper Motion Selection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85175F-6344-3747-B1C8-5CED92502309}"/>
              </a:ext>
            </a:extLst>
          </p:cNvPr>
          <p:cNvSpPr/>
          <p:nvPr/>
        </p:nvSpPr>
        <p:spPr>
          <a:xfrm>
            <a:off x="771236" y="1967345"/>
            <a:ext cx="2286000" cy="960582"/>
          </a:xfrm>
          <a:prstGeom prst="roundRect">
            <a:avLst/>
          </a:prstGeom>
          <a:solidFill>
            <a:srgbClr val="A333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" pitchFamily="2" charset="0"/>
              </a:rPr>
              <a:t>Gaia Raw Data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C6B3CB72-B7C0-6045-905C-FE77AA926CE4}"/>
              </a:ext>
            </a:extLst>
          </p:cNvPr>
          <p:cNvSpPr/>
          <p:nvPr/>
        </p:nvSpPr>
        <p:spPr>
          <a:xfrm rot="18900000">
            <a:off x="2732383" y="2927927"/>
            <a:ext cx="649705" cy="1914967"/>
          </a:xfrm>
          <a:prstGeom prst="downArrow">
            <a:avLst/>
          </a:prstGeom>
          <a:solidFill>
            <a:srgbClr val="A333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C0C95A9-2804-7F44-BC21-DD14AC63E84A}"/>
              </a:ext>
            </a:extLst>
          </p:cNvPr>
          <p:cNvSpPr/>
          <p:nvPr/>
        </p:nvSpPr>
        <p:spPr>
          <a:xfrm rot="18900000">
            <a:off x="6950243" y="2927927"/>
            <a:ext cx="649705" cy="1914967"/>
          </a:xfrm>
          <a:prstGeom prst="downArrow">
            <a:avLst/>
          </a:prstGeom>
          <a:solidFill>
            <a:srgbClr val="A333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C900A73-DFCC-AE47-B199-6BBB8896DEFF}"/>
              </a:ext>
            </a:extLst>
          </p:cNvPr>
          <p:cNvSpPr/>
          <p:nvPr/>
        </p:nvSpPr>
        <p:spPr>
          <a:xfrm rot="13500000">
            <a:off x="8860838" y="2843706"/>
            <a:ext cx="649705" cy="1914967"/>
          </a:xfrm>
          <a:prstGeom prst="downArrow">
            <a:avLst/>
          </a:prstGeom>
          <a:solidFill>
            <a:srgbClr val="A333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CD76F1B-D8BE-744C-98AC-8D50C3082922}"/>
              </a:ext>
            </a:extLst>
          </p:cNvPr>
          <p:cNvSpPr/>
          <p:nvPr/>
        </p:nvSpPr>
        <p:spPr>
          <a:xfrm rot="13500000">
            <a:off x="4521448" y="2792972"/>
            <a:ext cx="649705" cy="1914967"/>
          </a:xfrm>
          <a:prstGeom prst="downArrow">
            <a:avLst/>
          </a:prstGeom>
          <a:solidFill>
            <a:srgbClr val="A333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777890-39EB-654D-810E-EF07D2BA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96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EB9141C-C12A-844C-8BDA-79FC063ADE52}"/>
              </a:ext>
            </a:extLst>
          </p:cNvPr>
          <p:cNvSpPr txBox="1"/>
          <p:nvPr/>
        </p:nvSpPr>
        <p:spPr>
          <a:xfrm>
            <a:off x="794327" y="3150156"/>
            <a:ext cx="473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GAIA COLOR MAG DIAGRAM FOR CARINA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18AC0-74A0-DE4D-83EC-48AC7E77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80F20-254C-7047-9B30-E36200012196}"/>
              </a:ext>
            </a:extLst>
          </p:cNvPr>
          <p:cNvSpPr/>
          <p:nvPr/>
        </p:nvSpPr>
        <p:spPr>
          <a:xfrm>
            <a:off x="381001" y="1828800"/>
            <a:ext cx="109728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51355-92C6-FA41-900E-38A71C7F3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29" y="1936631"/>
            <a:ext cx="3622912" cy="3441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144828-78C5-1041-8758-E3E4CB5C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011"/>
            <a:ext cx="10515600" cy="1146678"/>
          </a:xfrm>
        </p:spPr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96996-50F2-0241-8B2B-17F71411D78C}"/>
              </a:ext>
            </a:extLst>
          </p:cNvPr>
          <p:cNvSpPr txBox="1"/>
          <p:nvPr/>
        </p:nvSpPr>
        <p:spPr>
          <a:xfrm>
            <a:off x="1761340" y="5486400"/>
            <a:ext cx="854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Gaia Collaboration et al. (2018b)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7DC6B-7598-6E43-A882-5AAC313B3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827" y="2013049"/>
            <a:ext cx="3178058" cy="32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17B99-639D-5847-AA93-9431940552BA}"/>
              </a:ext>
            </a:extLst>
          </p:cNvPr>
          <p:cNvSpPr txBox="1"/>
          <p:nvPr/>
        </p:nvSpPr>
        <p:spPr>
          <a:xfrm>
            <a:off x="2523455" y="5209313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BP-RP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44C7E-DEF8-4845-9457-CB3EE7192CC2}"/>
              </a:ext>
            </a:extLst>
          </p:cNvPr>
          <p:cNvSpPr txBox="1"/>
          <p:nvPr/>
        </p:nvSpPr>
        <p:spPr>
          <a:xfrm rot="5400000">
            <a:off x="3633798" y="4260499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G-Mag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6F47A-C21E-6D44-B3EB-3A21515212F8}"/>
              </a:ext>
            </a:extLst>
          </p:cNvPr>
          <p:cNvSpPr txBox="1"/>
          <p:nvPr/>
        </p:nvSpPr>
        <p:spPr>
          <a:xfrm>
            <a:off x="7500257" y="5166550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" pitchFamily="2" charset="0"/>
              </a:rPr>
              <a:t>μ</a:t>
            </a:r>
            <a:r>
              <a:rPr lang="en-US" baseline="-25000" dirty="0">
                <a:latin typeface="Times" pitchFamily="2" charset="0"/>
              </a:rPr>
              <a:t>⍺ </a:t>
            </a:r>
            <a:r>
              <a:rPr lang="en-US" dirty="0">
                <a:latin typeface="Times" pitchFamily="2" charset="0"/>
              </a:rPr>
              <a:t> cos(</a:t>
            </a:r>
            <a:r>
              <a:rPr lang="el-GR" dirty="0">
                <a:latin typeface="Times" pitchFamily="2" charset="0"/>
              </a:rPr>
              <a:t>δ</a:t>
            </a:r>
            <a:r>
              <a:rPr lang="en-US" dirty="0">
                <a:latin typeface="Times" pitchFamily="2" charset="0"/>
              </a:rPr>
              <a:t>) (mas/</a:t>
            </a:r>
            <a:r>
              <a:rPr lang="en-US" dirty="0" err="1">
                <a:latin typeface="Times" pitchFamily="2" charset="0"/>
              </a:rPr>
              <a:t>yr</a:t>
            </a:r>
            <a:r>
              <a:rPr lang="en-US" dirty="0">
                <a:latin typeface="Times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86B8F-DAFD-FE4F-BD13-15A322B3609A}"/>
              </a:ext>
            </a:extLst>
          </p:cNvPr>
          <p:cNvSpPr/>
          <p:nvPr/>
        </p:nvSpPr>
        <p:spPr>
          <a:xfrm rot="5400000">
            <a:off x="9576680" y="3483064"/>
            <a:ext cx="127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latin typeface="Times" pitchFamily="2" charset="0"/>
              </a:rPr>
              <a:t>μ</a:t>
            </a:r>
            <a:r>
              <a:rPr lang="en-US" baseline="-25000" dirty="0" err="1">
                <a:latin typeface="Times" pitchFamily="2" charset="0"/>
              </a:rPr>
              <a:t>δ</a:t>
            </a:r>
            <a:r>
              <a:rPr lang="en-US" baseline="-25000" dirty="0">
                <a:latin typeface="Times" pitchFamily="2" charset="0"/>
              </a:rPr>
              <a:t> </a:t>
            </a:r>
            <a:r>
              <a:rPr lang="en-US" dirty="0">
                <a:latin typeface="Times" pitchFamily="2" charset="0"/>
              </a:rPr>
              <a:t> (mas/</a:t>
            </a:r>
            <a:r>
              <a:rPr lang="en-US" dirty="0" err="1">
                <a:latin typeface="Times" pitchFamily="2" charset="0"/>
              </a:rPr>
              <a:t>yr</a:t>
            </a:r>
            <a:r>
              <a:rPr lang="en-US" dirty="0">
                <a:latin typeface="Time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5922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EFE-007C-6C42-8F3F-B507B74A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7972E-D979-2640-B7F8-BDC214E0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02E73-B9BD-7648-B82E-061D4B29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4864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659DF-1626-B64A-99D7-B161E357CCE5}"/>
              </a:ext>
            </a:extLst>
          </p:cNvPr>
          <p:cNvSpPr txBox="1"/>
          <p:nvPr/>
        </p:nvSpPr>
        <p:spPr>
          <a:xfrm>
            <a:off x="6814457" y="1828800"/>
            <a:ext cx="47897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" pitchFamily="2" charset="0"/>
              </a:rPr>
              <a:t>An initial survey radius of 0.21 degrees contains mainly Carina member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" pitchFamily="2" charset="0"/>
              </a:rPr>
              <a:t>The color magnitude diagram clearly shows the giant branch and red clump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" pitchFamily="2" charset="0"/>
              </a:rPr>
              <a:t>The diagram guided the selection of bounds</a:t>
            </a:r>
          </a:p>
        </p:txBody>
      </p:sp>
    </p:spTree>
    <p:extLst>
      <p:ext uri="{BB962C8B-B14F-4D97-AF65-F5344CB8AC3E}">
        <p14:creationId xmlns:p14="http://schemas.microsoft.com/office/powerpoint/2010/main" val="308923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54F2B-6898-4D47-8B74-112E3474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BF2AB8-3D0C-6D41-AD46-0E46D55E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011"/>
            <a:ext cx="10515600" cy="1146678"/>
          </a:xfrm>
        </p:spPr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D1AD5B-B387-B94E-96F8-BAD80AA6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5486400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EF406E-8B6B-DE4F-81E7-EBABFB050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8800"/>
            <a:ext cx="54864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41986-4834-9D45-9E9A-B1F196DC5D08}"/>
              </a:ext>
            </a:extLst>
          </p:cNvPr>
          <p:cNvSpPr txBox="1"/>
          <p:nvPr/>
        </p:nvSpPr>
        <p:spPr>
          <a:xfrm>
            <a:off x="7631179" y="5624511"/>
            <a:ext cx="241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Proper motion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B9541-F8C2-0945-970D-D586BF3B9B97}"/>
              </a:ext>
            </a:extLst>
          </p:cNvPr>
          <p:cNvSpPr txBox="1"/>
          <p:nvPr/>
        </p:nvSpPr>
        <p:spPr>
          <a:xfrm>
            <a:off x="1396825" y="5624511"/>
            <a:ext cx="391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Bounds on the color-magnitude diagram</a:t>
            </a:r>
          </a:p>
        </p:txBody>
      </p:sp>
    </p:spTree>
    <p:extLst>
      <p:ext uri="{BB962C8B-B14F-4D97-AF65-F5344CB8AC3E}">
        <p14:creationId xmlns:p14="http://schemas.microsoft.com/office/powerpoint/2010/main" val="226085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9B5D4-DC82-8746-849B-1B19089E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AD0097-62A2-7947-8BF0-63A9A84A80F5}"/>
              </a:ext>
            </a:extLst>
          </p:cNvPr>
          <p:cNvSpPr txBox="1">
            <a:spLocks/>
          </p:cNvSpPr>
          <p:nvPr/>
        </p:nvSpPr>
        <p:spPr>
          <a:xfrm>
            <a:off x="838200" y="544011"/>
            <a:ext cx="10515600" cy="114667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CEBAA-42F4-504A-915C-362FC48D3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54864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13D563-64F5-4843-A6A6-BAAF5DDA6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8800"/>
            <a:ext cx="5486400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D234B0-52EF-014F-AC1D-5D5E74EB4617}"/>
              </a:ext>
            </a:extLst>
          </p:cNvPr>
          <p:cNvSpPr txBox="1"/>
          <p:nvPr/>
        </p:nvSpPr>
        <p:spPr>
          <a:xfrm>
            <a:off x="6733400" y="5624511"/>
            <a:ext cx="421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Photometric and Semi-major axis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35765-7599-4A47-A8B1-E13F13FB40E2}"/>
              </a:ext>
            </a:extLst>
          </p:cNvPr>
          <p:cNvSpPr txBox="1"/>
          <p:nvPr/>
        </p:nvSpPr>
        <p:spPr>
          <a:xfrm>
            <a:off x="2513468" y="5624511"/>
            <a:ext cx="167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Magnitude limit</a:t>
            </a:r>
          </a:p>
        </p:txBody>
      </p:sp>
    </p:spTree>
    <p:extLst>
      <p:ext uri="{BB962C8B-B14F-4D97-AF65-F5344CB8AC3E}">
        <p14:creationId xmlns:p14="http://schemas.microsoft.com/office/powerpoint/2010/main" val="412915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4D7F-3546-3A40-BF7B-C6B33FA0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Motion Problems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41F71-6296-3748-8E7D-FBCB50C6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EC12D-294F-3B45-A801-641803A6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54864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38A27B-4975-FE45-92B3-D4F21B292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88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A6DC-65D7-A648-9843-F2336E97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 Plane Projection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1F4C94-7245-F349-BE3A-C54F440AD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28800"/>
            <a:ext cx="5486400" cy="3657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98273-88FC-004D-986E-DE4AAD55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5486400" cy="3657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274FD-721F-E54A-B54E-8BDD7CF0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18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63B7-F8AC-4844-9144-5EA54F701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Tidal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36DB7-E346-7249-B6EF-E4E488F4B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Gravity acts on mass and can cause tidal shifts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Evident in the oceans on earth</a:t>
            </a:r>
          </a:p>
          <a:p>
            <a:pPr>
              <a:lnSpc>
                <a:spcPct val="150000"/>
              </a:lnSpc>
            </a:pPr>
            <a:r>
              <a:rPr lang="en-US" dirty="0"/>
              <a:t>Same concept applies to objects in space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Gravity can warp matter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Gravity can warp distribution of matter in large structures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Gravity can warp light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Gravitational lensing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D12CA-7BFF-7A41-A928-1E1AB51F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84DEB2-2D42-D04C-85F0-4C89404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13" y="0"/>
            <a:ext cx="3881887" cy="23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70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3563-8B7E-0B45-9E45-6BDFAE42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findings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CC6F3-614E-7B48-8E92-CCCFEF0E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C9CA4-D776-C543-ADC1-080779E5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2"/>
          <a:stretch/>
        </p:blipFill>
        <p:spPr>
          <a:xfrm>
            <a:off x="3747542" y="1451116"/>
            <a:ext cx="4696916" cy="4607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8B1D6-9EE5-0246-9EB2-5067F90BE461}"/>
              </a:ext>
            </a:extLst>
          </p:cNvPr>
          <p:cNvSpPr txBox="1"/>
          <p:nvPr/>
        </p:nvSpPr>
        <p:spPr>
          <a:xfrm>
            <a:off x="5089666" y="6010301"/>
            <a:ext cx="20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Munoz et. Al., 2006</a:t>
            </a:r>
          </a:p>
        </p:txBody>
      </p:sp>
    </p:spTree>
    <p:extLst>
      <p:ext uri="{BB962C8B-B14F-4D97-AF65-F5344CB8AC3E}">
        <p14:creationId xmlns:p14="http://schemas.microsoft.com/office/powerpoint/2010/main" val="11219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CA36-BA81-3B48-A1BA-DD51D88F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Radial Density Plots Before and After Background Subtraction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D3E76-C046-3744-A5E9-92E917F7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F14FD-70E6-2347-98B6-6781D2C0B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4864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599651-D014-194C-AAED-B346C605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88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03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157C-C3A3-8B4D-AD0F-B1208D66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 Plane Projection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2DFD5B-CF7D-7E4A-902D-FD1B25C2C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828800"/>
            <a:ext cx="5486400" cy="3657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9531C-F0FA-9942-92EF-886C77AB1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28800"/>
            <a:ext cx="5486400" cy="3657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93053-94CB-6143-A58E-C64BCE61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69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7401-A318-4D42-8710-2987D950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 Plane Projection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08DB6-7641-6849-B133-872B9919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05B56-D70C-3242-84AD-C4C98E06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4864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9C4A2-CC0B-BE47-99DA-C4B39A87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88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48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78A4-CF0D-2943-8D39-459FF881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F8E4B-3A07-B74D-8F45-4C5AA5177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evidence of large-scale tidal tails</a:t>
            </a:r>
          </a:p>
          <a:p>
            <a:r>
              <a:rPr lang="en-US" dirty="0"/>
              <a:t>Possible small-scale structure close to the galaxy</a:t>
            </a:r>
          </a:p>
          <a:p>
            <a:r>
              <a:rPr lang="en-US" dirty="0"/>
              <a:t>No strong evidence of tidal effects in the radial profile</a:t>
            </a:r>
          </a:p>
          <a:p>
            <a:pPr lvl="1"/>
            <a:r>
              <a:rPr lang="en-US" dirty="0"/>
              <a:t>In conflict with Munoz et al. (2006)</a:t>
            </a:r>
          </a:p>
          <a:p>
            <a:r>
              <a:rPr lang="en-US" dirty="0"/>
              <a:t>Future Gaia data releases will provide more precise data</a:t>
            </a:r>
          </a:p>
          <a:p>
            <a:pPr lvl="1"/>
            <a:r>
              <a:rPr lang="en-US" dirty="0"/>
              <a:t>Will allow better removal of foreground non-members using photometry and proper motions</a:t>
            </a:r>
          </a:p>
          <a:p>
            <a:pPr lvl="1"/>
            <a:r>
              <a:rPr lang="en-US" dirty="0"/>
              <a:t>Hence, allowing searches for fainter structures at larger radii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ADAE0-AC89-4C49-8EEE-BCE97FC1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04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CC5D-CE20-D54C-A3E6-A564BAC6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A8286-4AD4-C14A-9F12-347695C4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25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Gaia Collaboration, Helmi, A., van Leeuwen, F., et al. 2018b, A&amp;A, in press (arXiv:1804.09381)</a:t>
            </a:r>
          </a:p>
          <a:p>
            <a:r>
              <a:rPr lang="en-US" dirty="0"/>
              <a:t>Muñoz, R. R., Majewski, S. R., </a:t>
            </a:r>
            <a:r>
              <a:rPr lang="en-US" dirty="0" err="1"/>
              <a:t>Zaggia</a:t>
            </a:r>
            <a:r>
              <a:rPr lang="en-US" dirty="0"/>
              <a:t>, S., et al. 2006, </a:t>
            </a:r>
            <a:r>
              <a:rPr lang="en-US" dirty="0" err="1"/>
              <a:t>ApJ</a:t>
            </a:r>
            <a:r>
              <a:rPr lang="en-US" dirty="0"/>
              <a:t>, 649, 201</a:t>
            </a:r>
          </a:p>
          <a:p>
            <a:r>
              <a:rPr lang="en-US" dirty="0"/>
              <a:t>Gaia Collaboration, Brown, A.G.A., </a:t>
            </a:r>
            <a:r>
              <a:rPr lang="en-US" dirty="0" err="1"/>
              <a:t>Vallenari</a:t>
            </a:r>
            <a:r>
              <a:rPr lang="en-US" dirty="0"/>
              <a:t>, A., et al. 2018a, A&amp;A, in press (arXiv:1804.09365)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095FD-6E1A-1941-B316-48A13894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28CE16-9FDB-8F4B-BFF6-91347E598D05}"/>
              </a:ext>
            </a:extLst>
          </p:cNvPr>
          <p:cNvSpPr txBox="1">
            <a:spLocks/>
          </p:cNvSpPr>
          <p:nvPr/>
        </p:nvSpPr>
        <p:spPr>
          <a:xfrm>
            <a:off x="838200" y="3888184"/>
            <a:ext cx="10515600" cy="1140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Tools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DE87ED-DD3E-834B-A8B4-A61482375B1C}"/>
              </a:ext>
            </a:extLst>
          </p:cNvPr>
          <p:cNvSpPr txBox="1">
            <a:spLocks/>
          </p:cNvSpPr>
          <p:nvPr/>
        </p:nvSpPr>
        <p:spPr>
          <a:xfrm>
            <a:off x="838200" y="4800600"/>
            <a:ext cx="10515600" cy="14772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Time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Time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Time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Time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Time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Matplotlib</a:t>
            </a:r>
            <a:endParaRPr lang="en-US" dirty="0"/>
          </a:p>
          <a:p>
            <a:r>
              <a:rPr lang="en-US" dirty="0"/>
              <a:t>Rutgers University – New Brunswick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17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5D74-DC23-8240-8B1F-CFD1690B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2A3F6-F528-A643-9B09-962EBAFCA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ESO, and Y </a:t>
            </a:r>
            <a:r>
              <a:rPr lang="en-US" dirty="0" err="1"/>
              <a:t>Beletsky</a:t>
            </a:r>
            <a:r>
              <a:rPr lang="en-US" dirty="0"/>
              <a:t>. “VLT Panorama.” </a:t>
            </a:r>
            <a:r>
              <a:rPr lang="en-US" i="1" dirty="0" err="1"/>
              <a:t>Wikipedia.org</a:t>
            </a:r>
            <a:r>
              <a:rPr lang="en-US" dirty="0"/>
              <a:t>, 4 Apr. 2011, 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File:Panoramic_Large_and_Small_Magellanic_Clouds.jpg</a:t>
            </a:r>
            <a:r>
              <a:rPr lang="en-US" dirty="0"/>
              <a:t>.</a:t>
            </a:r>
          </a:p>
          <a:p>
            <a:r>
              <a:rPr lang="en-US" dirty="0"/>
              <a:t>ESA. “GAIA All Sky Map.” </a:t>
            </a:r>
            <a:r>
              <a:rPr lang="en-US" i="1" dirty="0" err="1"/>
              <a:t>Www.esa.int</a:t>
            </a:r>
            <a:r>
              <a:rPr lang="en-US" dirty="0"/>
              <a:t>, 25 Apr. 2018,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www.esa.int/spaceinimages/Images/2018/04/Gaia_s_new_map_of_star_density</a:t>
            </a:r>
            <a:r>
              <a:rPr lang="en-US" dirty="0"/>
              <a:t>.</a:t>
            </a:r>
          </a:p>
          <a:p>
            <a:r>
              <a:rPr lang="en-US" dirty="0"/>
              <a:t>“NASA APOD: Mice Galaxies.” </a:t>
            </a:r>
            <a:r>
              <a:rPr lang="en-US" i="1" dirty="0" err="1"/>
              <a:t>Apod.nasa.gov</a:t>
            </a:r>
            <a:r>
              <a:rPr lang="en-US" dirty="0"/>
              <a:t>, 6 May 2002, </a:t>
            </a:r>
            <a:r>
              <a:rPr lang="en-US" dirty="0" err="1"/>
              <a:t>apod.nasa.gov</a:t>
            </a:r>
            <a:r>
              <a:rPr lang="en-US" dirty="0"/>
              <a:t>/</a:t>
            </a:r>
            <a:r>
              <a:rPr lang="en-US" dirty="0" err="1"/>
              <a:t>apod</a:t>
            </a:r>
            <a:r>
              <a:rPr lang="en-US" dirty="0"/>
              <a:t>/ap020506.html.</a:t>
            </a:r>
          </a:p>
          <a:p>
            <a:r>
              <a:rPr lang="en-US" dirty="0"/>
              <a:t>“Carina Dwarf Satellite Galaxy.” </a:t>
            </a:r>
            <a:r>
              <a:rPr lang="en-US" i="1" dirty="0" err="1"/>
              <a:t>Www.eso.org</a:t>
            </a:r>
            <a:r>
              <a:rPr lang="en-US" dirty="0"/>
              <a:t>, 27 June 2011, </a:t>
            </a:r>
            <a:r>
              <a:rPr lang="en-US" dirty="0" err="1"/>
              <a:t>www.eso.org</a:t>
            </a:r>
            <a:r>
              <a:rPr lang="en-US" dirty="0"/>
              <a:t>/public/images/potw1126a/.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76D29-733C-F041-91F2-E9944EF0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1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6B38D4-99BE-7F42-B6F7-A5175082A4C1}"/>
              </a:ext>
            </a:extLst>
          </p:cNvPr>
          <p:cNvSpPr/>
          <p:nvPr/>
        </p:nvSpPr>
        <p:spPr>
          <a:xfrm>
            <a:off x="0" y="0"/>
            <a:ext cx="12192000" cy="630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50596-DDFC-5C40-9BD0-F70AE141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B4A0F-CEE9-5C44-9CBA-C74924436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02919"/>
            <a:ext cx="12188905" cy="55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75A91-29E9-CA4B-A770-55A81CE1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069"/>
            <a:ext cx="10515600" cy="1140619"/>
          </a:xfrm>
        </p:spPr>
        <p:txBody>
          <a:bodyPr/>
          <a:lstStyle/>
          <a:p>
            <a:r>
              <a:rPr lang="en-US" dirty="0"/>
              <a:t>Satellite Galaxies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3A873-6750-1547-BDC4-2A8FB0770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Orbit the galactic center of a galaxy</a:t>
            </a:r>
          </a:p>
          <a:p>
            <a:pPr>
              <a:lnSpc>
                <a:spcPct val="150000"/>
              </a:lnSpc>
            </a:pPr>
            <a:r>
              <a:rPr lang="en-US" dirty="0"/>
              <a:t>Still uncertainty on their formation</a:t>
            </a:r>
          </a:p>
          <a:p>
            <a:pPr>
              <a:lnSpc>
                <a:spcPct val="150000"/>
              </a:lnSpc>
            </a:pPr>
            <a:r>
              <a:rPr lang="en-US" dirty="0"/>
              <a:t>Can provide a wealth of information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Star formation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Large scale cosmological models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Galactic evolution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046A3-DC1E-F849-9802-0A16325C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A74C7-1AC7-C343-8C91-FB0F8FDE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08" y="2044931"/>
            <a:ext cx="5689292" cy="42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7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AB2FD0-A912-D446-B234-48081923A704}"/>
              </a:ext>
            </a:extLst>
          </p:cNvPr>
          <p:cNvSpPr/>
          <p:nvPr/>
        </p:nvSpPr>
        <p:spPr>
          <a:xfrm>
            <a:off x="0" y="0"/>
            <a:ext cx="12192000" cy="6306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550C9-3D60-484B-93B8-6945529A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4C6EA-FC6D-A444-808D-B536B5850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75"/>
            <a:ext cx="12192000" cy="59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8A7A60-16B6-AF41-89F3-025523996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Satellite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A8DA7-8BE5-3A45-8D71-F58231039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800" dirty="0"/>
              <a:t>Dark Matter models give computer simulations that are relatively accurate</a:t>
            </a:r>
          </a:p>
          <a:p>
            <a:pPr>
              <a:lnSpc>
                <a:spcPct val="150000"/>
              </a:lnSpc>
            </a:pPr>
            <a:r>
              <a:rPr lang="en-US" sz="3800" dirty="0"/>
              <a:t>Simulations predict thousands of satellite galaxies, while dozens are seen</a:t>
            </a:r>
          </a:p>
          <a:p>
            <a:pPr>
              <a:lnSpc>
                <a:spcPct val="150000"/>
              </a:lnSpc>
            </a:pPr>
            <a:r>
              <a:rPr lang="en-US" sz="3800" dirty="0"/>
              <a:t>Presents astronomers with three (main) options</a:t>
            </a:r>
          </a:p>
          <a:p>
            <a:pPr lvl="1">
              <a:lnSpc>
                <a:spcPct val="150000"/>
              </a:lnSpc>
            </a:pPr>
            <a:r>
              <a:rPr lang="en-US" sz="3400" dirty="0"/>
              <a:t>Our theories are wrong</a:t>
            </a:r>
          </a:p>
          <a:p>
            <a:pPr lvl="1">
              <a:lnSpc>
                <a:spcPct val="150000"/>
              </a:lnSpc>
            </a:pPr>
            <a:r>
              <a:rPr lang="en-US" sz="3400" dirty="0"/>
              <a:t>The galaxies are too faint to be detected</a:t>
            </a:r>
          </a:p>
          <a:p>
            <a:pPr lvl="1">
              <a:lnSpc>
                <a:spcPct val="150000"/>
              </a:lnSpc>
            </a:pPr>
            <a:r>
              <a:rPr lang="en-US" sz="3400" dirty="0"/>
              <a:t>Predicted size of galaxies is too big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9457B7-160A-0342-A607-8FA0E368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5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687D89-B26D-DF4E-BD1A-3F3359E0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Carina Dwarf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56AC6-D6BC-9D4F-AB55-707B737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1600 light years in diameter</a:t>
            </a:r>
          </a:p>
          <a:p>
            <a:pPr>
              <a:lnSpc>
                <a:spcPct val="150000"/>
              </a:lnSpc>
            </a:pPr>
            <a:r>
              <a:rPr lang="en-US" dirty="0"/>
              <a:t>330 ± 30 kilo-light years away</a:t>
            </a:r>
          </a:p>
          <a:p>
            <a:pPr>
              <a:lnSpc>
                <a:spcPct val="150000"/>
              </a:lnSpc>
            </a:pPr>
            <a:r>
              <a:rPr lang="en-US" dirty="0"/>
              <a:t>2 distinct stellar populations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13 and 3 billion years old</a:t>
            </a:r>
          </a:p>
          <a:p>
            <a:pPr>
              <a:lnSpc>
                <a:spcPct val="150000"/>
              </a:lnSpc>
            </a:pPr>
            <a:r>
              <a:rPr lang="en-US" dirty="0"/>
              <a:t>Low on galactic latitudes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Disk stars can pose 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4BB433-0CD0-9244-A7E7-961D686F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AB2FD0-A912-D446-B234-48081923A704}"/>
              </a:ext>
            </a:extLst>
          </p:cNvPr>
          <p:cNvSpPr/>
          <p:nvPr/>
        </p:nvSpPr>
        <p:spPr>
          <a:xfrm>
            <a:off x="0" y="0"/>
            <a:ext cx="12192000" cy="630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550C9-3D60-484B-93B8-6945529A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5F5F-C31C-0749-939B-49D9BAE2B86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A6122-540B-0E48-810C-9E85DD3C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249" y="300445"/>
            <a:ext cx="6855502" cy="57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2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40FA-42DE-9140-9B52-C30AD462A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069"/>
            <a:ext cx="10515600" cy="1140619"/>
          </a:xfrm>
        </p:spPr>
        <p:txBody>
          <a:bodyPr/>
          <a:lstStyle/>
          <a:p>
            <a:r>
              <a:rPr lang="en-US"/>
              <a:t>The Gaia Satellite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6EE81-F224-2F41-95B8-733BFDB1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145F5F-C31C-0749-939B-49D9BAE2B862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D0C2163-3989-3A46-9FFA-FD425CFAD5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690688"/>
                <a:ext cx="10618177" cy="44862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Times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Times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Times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Times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Times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/>
                  <a:t>Launched in December 2013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Reached L2 in January 2014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Photometry and astrometry for most of the Milky Way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Telescope properties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1.45 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0.5</m:t>
                    </m:r>
                  </m:oMath>
                </a14:m>
                <a:r>
                  <a:rPr lang="en-US" dirty="0"/>
                  <a:t> m primary mirror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937.8 Megapixels over 106 CCD’s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D0C2163-3989-3A46-9FFA-FD425CFAD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10618177" cy="4486275"/>
              </a:xfrm>
              <a:prstGeom prst="rect">
                <a:avLst/>
              </a:prstGeo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DC8634F5-EE7D-564C-A718-B8F1FC94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788" y="3348703"/>
            <a:ext cx="3848212" cy="2717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E8D4F7-91B8-6C4C-B59D-D08D60D31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235" y="-1"/>
            <a:ext cx="3140765" cy="31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5127</TotalTime>
  <Words>718</Words>
  <Application>Microsoft Macintosh PowerPoint</Application>
  <PresentationFormat>Widescreen</PresentationFormat>
  <Paragraphs>151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Times</vt:lpstr>
      <vt:lpstr>Office Theme</vt:lpstr>
      <vt:lpstr>A Search for Tidal Tails in Carina</vt:lpstr>
      <vt:lpstr>Tidal Effects</vt:lpstr>
      <vt:lpstr>PowerPoint Presentation</vt:lpstr>
      <vt:lpstr>Satellite Galaxies</vt:lpstr>
      <vt:lpstr>PowerPoint Presentation</vt:lpstr>
      <vt:lpstr>Missing Satellite Problem</vt:lpstr>
      <vt:lpstr>The Carina Dwarf</vt:lpstr>
      <vt:lpstr>PowerPoint Presentation</vt:lpstr>
      <vt:lpstr>The Gaia Satellite</vt:lpstr>
      <vt:lpstr>PowerPoint Presentation</vt:lpstr>
      <vt:lpstr>PowerPoint Presentation</vt:lpstr>
      <vt:lpstr>Summary</vt:lpstr>
      <vt:lpstr>Data Flow</vt:lpstr>
      <vt:lpstr>Data Flow</vt:lpstr>
      <vt:lpstr>Data Flow</vt:lpstr>
      <vt:lpstr>Data Flow</vt:lpstr>
      <vt:lpstr>PowerPoint Presentation</vt:lpstr>
      <vt:lpstr>Proper Motion Problems</vt:lpstr>
      <vt:lpstr>Tangent Plane Projection</vt:lpstr>
      <vt:lpstr>Previous findings</vt:lpstr>
      <vt:lpstr>Radial Density Plots Before and After Background Subtraction</vt:lpstr>
      <vt:lpstr>Tangent Plane Projection</vt:lpstr>
      <vt:lpstr>Tangent Plane Projection</vt:lpstr>
      <vt:lpstr>Conclusion</vt:lpstr>
      <vt:lpstr>References</vt:lpstr>
      <vt:lpstr>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99</cp:revision>
  <cp:lastPrinted>2018-07-25T13:30:11Z</cp:lastPrinted>
  <dcterms:created xsi:type="dcterms:W3CDTF">2018-07-18T15:44:06Z</dcterms:created>
  <dcterms:modified xsi:type="dcterms:W3CDTF">2018-09-21T14:23:50Z</dcterms:modified>
</cp:coreProperties>
</file>